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strategic insights from 3,900 transactional purchases.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328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3159" y="2237780"/>
            <a:ext cx="2040969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5: STRATEGY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13159" y="2686645"/>
            <a:ext cx="9631799" cy="916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200"/>
              </a:lnSpc>
              <a:buNone/>
            </a:pPr>
            <a:r>
              <a:rPr lang="en-US" sz="5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Recommendations</a:t>
            </a:r>
            <a:endParaRPr lang="en-US" sz="5750" dirty="0"/>
          </a:p>
        </p:txBody>
      </p:sp>
      <p:sp>
        <p:nvSpPr>
          <p:cNvPr id="5" name="Shape 2"/>
          <p:cNvSpPr/>
          <p:nvPr/>
        </p:nvSpPr>
        <p:spPr>
          <a:xfrm>
            <a:off x="513159" y="3822978"/>
            <a:ext cx="586502" cy="890468"/>
          </a:xfrm>
          <a:prstGeom prst="roundRect">
            <a:avLst>
              <a:gd name="adj" fmla="val 360015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696397" y="4130754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246227" y="3969544"/>
            <a:ext cx="2199442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246227" y="4332208"/>
            <a:ext cx="12871013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increase subscriber base, especially among repeat buyers.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13159" y="4860012"/>
            <a:ext cx="586502" cy="890468"/>
          </a:xfrm>
          <a:prstGeom prst="roundRect">
            <a:avLst>
              <a:gd name="adj" fmla="val 360015"/>
            </a:avLst>
          </a:prstGeom>
          <a:solidFill>
            <a:srgbClr val="3E3E3E"/>
          </a:solidFill>
          <a:ln/>
        </p:spPr>
      </p:sp>
      <p:sp>
        <p:nvSpPr>
          <p:cNvPr id="10" name="Text 7"/>
          <p:cNvSpPr/>
          <p:nvPr/>
        </p:nvSpPr>
        <p:spPr>
          <a:xfrm>
            <a:off x="696397" y="5167789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246227" y="5006578"/>
            <a:ext cx="2348032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246227" y="5369243"/>
            <a:ext cx="12871013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control, especially for high-discount items like Hats and Sneakers.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513159" y="5897047"/>
            <a:ext cx="586502" cy="890468"/>
          </a:xfrm>
          <a:prstGeom prst="roundRect">
            <a:avLst>
              <a:gd name="adj" fmla="val 360015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696397" y="6204823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246227" y="6043613"/>
            <a:ext cx="2199442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246227" y="6406277"/>
            <a:ext cx="12871013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campaigns on high-revenue age groups (Young Adult) and Express-shipping users.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513159" y="6934081"/>
            <a:ext cx="586502" cy="890468"/>
          </a:xfrm>
          <a:prstGeom prst="roundRect">
            <a:avLst>
              <a:gd name="adj" fmla="val 360015"/>
            </a:avLst>
          </a:prstGeom>
          <a:solidFill>
            <a:srgbClr val="3E3E3E"/>
          </a:solidFill>
          <a:ln/>
        </p:spPr>
      </p:sp>
      <p:sp>
        <p:nvSpPr>
          <p:cNvPr id="18" name="Text 15"/>
          <p:cNvSpPr/>
          <p:nvPr/>
        </p:nvSpPr>
        <p:spPr>
          <a:xfrm>
            <a:off x="696397" y="7241858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246227" y="7080647"/>
            <a:ext cx="2199442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246227" y="7443311"/>
            <a:ext cx="12871013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products (Gloves, Sandals) in marketing campaigns.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243" y="843677"/>
            <a:ext cx="319778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1: PROJECT SCOPE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6131243" y="1407914"/>
            <a:ext cx="7854315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050"/>
              </a:lnSpc>
              <a:buNone/>
            </a:pPr>
            <a:r>
              <a:rPr lang="en-US" sz="7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 &amp; Goals</a:t>
            </a:r>
            <a:endParaRPr lang="en-US" sz="7250" dirty="0"/>
          </a:p>
        </p:txBody>
      </p:sp>
      <p:sp>
        <p:nvSpPr>
          <p:cNvPr id="5" name="Shape 2"/>
          <p:cNvSpPr/>
          <p:nvPr/>
        </p:nvSpPr>
        <p:spPr>
          <a:xfrm>
            <a:off x="6131243" y="3987403"/>
            <a:ext cx="3835003" cy="1459706"/>
          </a:xfrm>
          <a:prstGeom prst="roundRect">
            <a:avLst>
              <a:gd name="adj" fmla="val 7517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08383" y="3987403"/>
            <a:ext cx="91440" cy="1459706"/>
          </a:xfrm>
          <a:prstGeom prst="roundRect">
            <a:avLst>
              <a:gd name="adj" fmla="val 30228"/>
            </a:avLst>
          </a:prstGeom>
          <a:solidFill>
            <a:srgbClr val="F5F547"/>
          </a:solidFill>
          <a:ln/>
        </p:spPr>
      </p:sp>
      <p:sp>
        <p:nvSpPr>
          <p:cNvPr id="7" name="Text 4"/>
          <p:cNvSpPr/>
          <p:nvPr/>
        </p:nvSpPr>
        <p:spPr>
          <a:xfrm>
            <a:off x="6406872" y="4194453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Scope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406872" y="4650462"/>
            <a:ext cx="33523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Analyzed 3,900 purchases across various product categories.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50435" y="3987403"/>
            <a:ext cx="3835122" cy="1459706"/>
          </a:xfrm>
          <a:prstGeom prst="roundRect">
            <a:avLst>
              <a:gd name="adj" fmla="val 7517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7575" y="3987403"/>
            <a:ext cx="91440" cy="1459706"/>
          </a:xfrm>
          <a:prstGeom prst="roundRect">
            <a:avLst>
              <a:gd name="adj" fmla="val 30228"/>
            </a:avLst>
          </a:prstGeom>
          <a:solidFill>
            <a:srgbClr val="F5F547"/>
          </a:solidFill>
          <a:ln/>
        </p:spPr>
      </p:sp>
      <p:sp>
        <p:nvSpPr>
          <p:cNvPr id="11" name="Text 8"/>
          <p:cNvSpPr/>
          <p:nvPr/>
        </p:nvSpPr>
        <p:spPr>
          <a:xfrm>
            <a:off x="10426065" y="4194453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Objectives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26065" y="4650462"/>
            <a:ext cx="335244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spending patterns, customer segments, and product preferences.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1243" y="5631299"/>
            <a:ext cx="3835003" cy="1754505"/>
          </a:xfrm>
          <a:prstGeom prst="roundRect">
            <a:avLst>
              <a:gd name="adj" fmla="val 6254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08383" y="5631299"/>
            <a:ext cx="91440" cy="1754505"/>
          </a:xfrm>
          <a:prstGeom prst="roundRect">
            <a:avLst>
              <a:gd name="adj" fmla="val 30228"/>
            </a:avLst>
          </a:prstGeom>
          <a:solidFill>
            <a:srgbClr val="F5F547"/>
          </a:solidFill>
          <a:ln/>
        </p:spPr>
      </p:sp>
      <p:sp>
        <p:nvSpPr>
          <p:cNvPr id="15" name="Text 12"/>
          <p:cNvSpPr/>
          <p:nvPr/>
        </p:nvSpPr>
        <p:spPr>
          <a:xfrm>
            <a:off x="6406872" y="5838349"/>
            <a:ext cx="276403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Goal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406872" y="6294358"/>
            <a:ext cx="335232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Guide business decisions using insights on subscription and purchase behavior.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028" y="324445"/>
            <a:ext cx="147518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1: DATA</a:t>
            </a:r>
            <a:endParaRPr lang="en-US" sz="1150" dirty="0"/>
          </a:p>
        </p:txBody>
      </p:sp>
      <p:sp>
        <p:nvSpPr>
          <p:cNvPr id="3" name="Text 1"/>
          <p:cNvSpPr/>
          <p:nvPr/>
        </p:nvSpPr>
        <p:spPr>
          <a:xfrm>
            <a:off x="413028" y="555903"/>
            <a:ext cx="2950369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Summary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413028" y="1293257"/>
            <a:ext cx="5349002" cy="389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3,900</a:t>
            </a:r>
            <a:endParaRPr lang="en-US" sz="3050" dirty="0"/>
          </a:p>
        </p:txBody>
      </p:sp>
      <p:sp>
        <p:nvSpPr>
          <p:cNvPr id="5" name="Text 3"/>
          <p:cNvSpPr/>
          <p:nvPr/>
        </p:nvSpPr>
        <p:spPr>
          <a:xfrm>
            <a:off x="2349937" y="1830110"/>
            <a:ext cx="147518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Rows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413028" y="2132409"/>
            <a:ext cx="5349002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Transactional purchase records.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3028" y="2616041"/>
            <a:ext cx="5349002" cy="389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18</a:t>
            </a:r>
            <a:endParaRPr lang="en-US" sz="3050" dirty="0"/>
          </a:p>
        </p:txBody>
      </p:sp>
      <p:sp>
        <p:nvSpPr>
          <p:cNvPr id="8" name="Text 6"/>
          <p:cNvSpPr/>
          <p:nvPr/>
        </p:nvSpPr>
        <p:spPr>
          <a:xfrm>
            <a:off x="2349937" y="3152894"/>
            <a:ext cx="147518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Columns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413028" y="3455194"/>
            <a:ext cx="5349002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including demographics and purchase details.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13028" y="3938826"/>
            <a:ext cx="5349002" cy="389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37</a:t>
            </a:r>
            <a:endParaRPr lang="en-US" sz="3050" dirty="0"/>
          </a:p>
        </p:txBody>
      </p:sp>
      <p:sp>
        <p:nvSpPr>
          <p:cNvPr id="11" name="Text 9"/>
          <p:cNvSpPr/>
          <p:nvPr/>
        </p:nvSpPr>
        <p:spPr>
          <a:xfrm>
            <a:off x="2349937" y="4475678"/>
            <a:ext cx="147518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Values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413028" y="4777978"/>
            <a:ext cx="5349002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 in the Review Rating column.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6057543" y="1219557"/>
            <a:ext cx="1770221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 Tracked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057543" y="1558766"/>
            <a:ext cx="8167449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Demographics (Age, Gender, Location)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6057543" y="1788676"/>
            <a:ext cx="8167449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Details (Category, Amount, Size, Color)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6057543" y="2018586"/>
            <a:ext cx="8167449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Behavior (Discount, Previous Purchases, Subscription Status)</a:t>
            </a:r>
            <a:endParaRPr lang="en-US" sz="9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7543" y="2340054"/>
            <a:ext cx="7552968" cy="75529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643533"/>
            <a:ext cx="35683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2: DATA PREPARATION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36508" y="1000244"/>
            <a:ext cx="7385566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Exploratory Data Analysis (Python)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36508" y="1841302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36508" y="2127409"/>
            <a:ext cx="7870984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7" name="Text 4"/>
          <p:cNvSpPr/>
          <p:nvPr/>
        </p:nvSpPr>
        <p:spPr>
          <a:xfrm>
            <a:off x="636508" y="2263973"/>
            <a:ext cx="3510082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Cleaning &amp; Imputation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36508" y="2713911"/>
            <a:ext cx="7870984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Handled missing Review Ratings using median imputation by product category.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6508" y="3322915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6508" y="3609023"/>
            <a:ext cx="7870984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1" name="Text 8"/>
          <p:cNvSpPr/>
          <p:nvPr/>
        </p:nvSpPr>
        <p:spPr>
          <a:xfrm>
            <a:off x="636508" y="3745587"/>
            <a:ext cx="3881557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Standardization &amp; Engineering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36508" y="4195524"/>
            <a:ext cx="7870984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snake case. Created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36508" y="4804529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6508" y="5090636"/>
            <a:ext cx="7870984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5" name="Text 12"/>
          <p:cNvSpPr/>
          <p:nvPr/>
        </p:nvSpPr>
        <p:spPr>
          <a:xfrm>
            <a:off x="636508" y="5227201"/>
            <a:ext cx="2727960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Consistency Check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36508" y="5677138"/>
            <a:ext cx="7870984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Verified and dropped redundant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promo_code_used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column.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36508" y="6286143"/>
            <a:ext cx="181808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636508" y="6572250"/>
            <a:ext cx="7870984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9" name="Text 16"/>
          <p:cNvSpPr/>
          <p:nvPr/>
        </p:nvSpPr>
        <p:spPr>
          <a:xfrm>
            <a:off x="636508" y="6708815"/>
            <a:ext cx="2727960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Integration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36508" y="7158752"/>
            <a:ext cx="7870984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DataFrame into PostgreSQL for structured SQL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53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3142893"/>
            <a:ext cx="406872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3: KEY FINDINGS (SQL)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721043" y="3547110"/>
            <a:ext cx="7132082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&amp; Spending Patterns</a:t>
            </a:r>
            <a:endParaRPr lang="en-US" sz="4050" dirty="0"/>
          </a:p>
        </p:txBody>
      </p:sp>
      <p:sp>
        <p:nvSpPr>
          <p:cNvPr id="5" name="Shape 2"/>
          <p:cNvSpPr/>
          <p:nvPr/>
        </p:nvSpPr>
        <p:spPr>
          <a:xfrm>
            <a:off x="721043" y="6080879"/>
            <a:ext cx="13188315" cy="22860"/>
          </a:xfrm>
          <a:prstGeom prst="roundRect">
            <a:avLst>
              <a:gd name="adj" fmla="val 135193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721043" y="4499848"/>
            <a:ext cx="6465332" cy="1581031"/>
          </a:xfrm>
          <a:prstGeom prst="roundRect">
            <a:avLst>
              <a:gd name="adj" fmla="val 1955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2408396" y="4705826"/>
            <a:ext cx="3090505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Gender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27021" y="5215771"/>
            <a:ext cx="605337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generated significantly more revenue ($157,890) than Female customers ($75,191).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43907" y="6103739"/>
            <a:ext cx="6465451" cy="1581031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0" name="Text 7"/>
          <p:cNvSpPr/>
          <p:nvPr/>
        </p:nvSpPr>
        <p:spPr>
          <a:xfrm>
            <a:off x="8732520" y="6309717"/>
            <a:ext cx="3888105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Type Comparison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649885" y="6819662"/>
            <a:ext cx="6053495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had a higher average purchase amount ($60.48) than Standard shipping users ($58.46).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1103233"/>
            <a:ext cx="7485221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&amp; Loyalty Insights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115" y="2384465"/>
            <a:ext cx="3735229" cy="2276832"/>
          </a:xfrm>
          <a:prstGeom prst="roundRect">
            <a:avLst>
              <a:gd name="adj" fmla="val 4819"/>
            </a:avLst>
          </a:prstGeom>
          <a:solidFill>
            <a:srgbClr val="1F1F1F"/>
          </a:solidFill>
          <a:ln/>
        </p:spPr>
      </p:sp>
      <p:sp>
        <p:nvSpPr>
          <p:cNvPr id="5" name="Shape 2"/>
          <p:cNvSpPr/>
          <p:nvPr/>
        </p:nvSpPr>
        <p:spPr>
          <a:xfrm>
            <a:off x="732115" y="2361605"/>
            <a:ext cx="3735229" cy="91440"/>
          </a:xfrm>
          <a:prstGeom prst="roundRect">
            <a:avLst>
              <a:gd name="adj" fmla="val 34318"/>
            </a:avLst>
          </a:prstGeom>
          <a:solidFill>
            <a:srgbClr val="F5F547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070735"/>
            <a:ext cx="627578" cy="627578"/>
          </a:xfrm>
          <a:prstGeom prst="roundRect">
            <a:avLst>
              <a:gd name="adj" fmla="val 145703"/>
            </a:avLst>
          </a:prstGeom>
          <a:solidFill>
            <a:srgbClr val="F5F54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4178" y="2258973"/>
            <a:ext cx="250984" cy="2509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4168" y="2907387"/>
            <a:ext cx="313801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Spend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964168" y="3425190"/>
            <a:ext cx="3271123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 had a slightly higher average spend ($59.87) than subscribers ($59.49).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676537" y="2384465"/>
            <a:ext cx="3735348" cy="2276832"/>
          </a:xfrm>
          <a:prstGeom prst="roundRect">
            <a:avLst>
              <a:gd name="adj" fmla="val 4819"/>
            </a:avLst>
          </a:prstGeom>
          <a:solidFill>
            <a:srgbClr val="1F1F1F"/>
          </a:solidFill>
          <a:ln/>
        </p:spPr>
      </p:sp>
      <p:sp>
        <p:nvSpPr>
          <p:cNvPr id="11" name="Shape 7"/>
          <p:cNvSpPr/>
          <p:nvPr/>
        </p:nvSpPr>
        <p:spPr>
          <a:xfrm>
            <a:off x="4676537" y="2361605"/>
            <a:ext cx="3735348" cy="91440"/>
          </a:xfrm>
          <a:prstGeom prst="roundRect">
            <a:avLst>
              <a:gd name="adj" fmla="val 34318"/>
            </a:avLst>
          </a:prstGeom>
          <a:solidFill>
            <a:srgbClr val="F5F547"/>
          </a:solidFill>
          <a:ln/>
        </p:spPr>
      </p:sp>
      <p:sp>
        <p:nvSpPr>
          <p:cNvPr id="12" name="Shape 8"/>
          <p:cNvSpPr/>
          <p:nvPr/>
        </p:nvSpPr>
        <p:spPr>
          <a:xfrm>
            <a:off x="6230362" y="2070735"/>
            <a:ext cx="627578" cy="627578"/>
          </a:xfrm>
          <a:prstGeom prst="roundRect">
            <a:avLst>
              <a:gd name="adj" fmla="val 145703"/>
            </a:avLst>
          </a:prstGeom>
          <a:solidFill>
            <a:srgbClr val="F5F54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8600" y="2258973"/>
            <a:ext cx="250984" cy="25098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908590" y="2907387"/>
            <a:ext cx="313801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Buyer Loyalty</a:t>
            </a:r>
            <a:endParaRPr lang="en-US" sz="2450" dirty="0"/>
          </a:p>
        </p:txBody>
      </p:sp>
      <p:sp>
        <p:nvSpPr>
          <p:cNvPr id="15" name="Text 10"/>
          <p:cNvSpPr/>
          <p:nvPr/>
        </p:nvSpPr>
        <p:spPr>
          <a:xfrm>
            <a:off x="4908590" y="3425190"/>
            <a:ext cx="3271242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with &gt;5 purchases are more likely to subscribe (958 Yes vs. 2518 No).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32115" y="5184219"/>
            <a:ext cx="7679769" cy="1942148"/>
          </a:xfrm>
          <a:prstGeom prst="roundRect">
            <a:avLst>
              <a:gd name="adj" fmla="val 5650"/>
            </a:avLst>
          </a:prstGeom>
          <a:solidFill>
            <a:srgbClr val="1F1F1F"/>
          </a:solidFill>
          <a:ln/>
        </p:spPr>
      </p:sp>
      <p:sp>
        <p:nvSpPr>
          <p:cNvPr id="17" name="Shape 12"/>
          <p:cNvSpPr/>
          <p:nvPr/>
        </p:nvSpPr>
        <p:spPr>
          <a:xfrm>
            <a:off x="732115" y="5161359"/>
            <a:ext cx="7679769" cy="91440"/>
          </a:xfrm>
          <a:prstGeom prst="roundRect">
            <a:avLst>
              <a:gd name="adj" fmla="val 34318"/>
            </a:avLst>
          </a:prstGeom>
          <a:solidFill>
            <a:srgbClr val="F5F547"/>
          </a:solidFill>
          <a:ln/>
        </p:spPr>
      </p:sp>
      <p:sp>
        <p:nvSpPr>
          <p:cNvPr id="18" name="Shape 13"/>
          <p:cNvSpPr/>
          <p:nvPr/>
        </p:nvSpPr>
        <p:spPr>
          <a:xfrm>
            <a:off x="4258211" y="4870490"/>
            <a:ext cx="627578" cy="627578"/>
          </a:xfrm>
          <a:prstGeom prst="roundRect">
            <a:avLst>
              <a:gd name="adj" fmla="val 145703"/>
            </a:avLst>
          </a:prstGeom>
          <a:solidFill>
            <a:srgbClr val="F5F547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6449" y="5058728"/>
            <a:ext cx="250984" cy="25098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64168" y="5707142"/>
            <a:ext cx="360545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</a:t>
            </a:r>
            <a:endParaRPr lang="en-US" sz="2450" dirty="0"/>
          </a:p>
        </p:txBody>
      </p:sp>
      <p:sp>
        <p:nvSpPr>
          <p:cNvPr id="21" name="Text 15"/>
          <p:cNvSpPr/>
          <p:nvPr/>
        </p:nvSpPr>
        <p:spPr>
          <a:xfrm>
            <a:off x="964168" y="6224945"/>
            <a:ext cx="7215664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Majority of customers are "Loyal" (3,116), followed by "Returning" (701) and "New" (83).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744974"/>
            <a:ext cx="414587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3: KEY FINDINGS (SQL)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34616" y="1156930"/>
            <a:ext cx="8347591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Performance &amp; Discounts</a:t>
            </a:r>
            <a:endParaRPr lang="en-US" sz="4100" dirty="0"/>
          </a:p>
        </p:txBody>
      </p:sp>
      <p:sp>
        <p:nvSpPr>
          <p:cNvPr id="4" name="Text 2"/>
          <p:cNvSpPr/>
          <p:nvPr/>
        </p:nvSpPr>
        <p:spPr>
          <a:xfrm>
            <a:off x="734616" y="2337673"/>
            <a:ext cx="3626287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5 Products by Rating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34616" y="2941201"/>
            <a:ext cx="632460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 (3.86)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4616" y="3350419"/>
            <a:ext cx="632460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 (3.84)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4616" y="3759637"/>
            <a:ext cx="632460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Boots (3.82)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4616" y="4168854"/>
            <a:ext cx="632460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(3.80)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4616" y="4578072"/>
            <a:ext cx="632460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Skirt (3.78)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78804" y="2337673"/>
            <a:ext cx="4517708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Discount-Dependent Products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578804" y="2941201"/>
            <a:ext cx="632460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Products with the highest percentage of discounted purchases: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78804" y="3617952"/>
            <a:ext cx="5635943" cy="262295"/>
          </a:xfrm>
          <a:prstGeom prst="roundRect">
            <a:avLst>
              <a:gd name="adj" fmla="val 12005"/>
            </a:avLst>
          </a:prstGeom>
          <a:solidFill>
            <a:srgbClr val="3E3E3E"/>
          </a:solidFill>
          <a:ln/>
        </p:spPr>
      </p:sp>
      <p:sp>
        <p:nvSpPr>
          <p:cNvPr id="13" name="Shape 11"/>
          <p:cNvSpPr/>
          <p:nvPr/>
        </p:nvSpPr>
        <p:spPr>
          <a:xfrm>
            <a:off x="7578804" y="3617952"/>
            <a:ext cx="2817971" cy="262295"/>
          </a:xfrm>
          <a:prstGeom prst="roundRect">
            <a:avLst>
              <a:gd name="adj" fmla="val 12005"/>
            </a:avLst>
          </a:prstGeom>
          <a:solidFill>
            <a:srgbClr val="F5F547"/>
          </a:solidFill>
          <a:ln/>
        </p:spPr>
      </p:sp>
      <p:sp>
        <p:nvSpPr>
          <p:cNvPr id="14" name="Text 12"/>
          <p:cNvSpPr/>
          <p:nvPr/>
        </p:nvSpPr>
        <p:spPr>
          <a:xfrm>
            <a:off x="13372148" y="3617952"/>
            <a:ext cx="53125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50%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578804" y="4142542"/>
            <a:ext cx="632460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578804" y="5003006"/>
            <a:ext cx="5282446" cy="262295"/>
          </a:xfrm>
          <a:prstGeom prst="roundRect">
            <a:avLst>
              <a:gd name="adj" fmla="val 12005"/>
            </a:avLst>
          </a:prstGeom>
          <a:solidFill>
            <a:srgbClr val="3E3E3E"/>
          </a:solidFill>
          <a:ln/>
        </p:spPr>
      </p:sp>
      <p:sp>
        <p:nvSpPr>
          <p:cNvPr id="17" name="Shape 15"/>
          <p:cNvSpPr/>
          <p:nvPr/>
        </p:nvSpPr>
        <p:spPr>
          <a:xfrm>
            <a:off x="7578804" y="5003006"/>
            <a:ext cx="2623185" cy="262295"/>
          </a:xfrm>
          <a:prstGeom prst="roundRect">
            <a:avLst>
              <a:gd name="adj" fmla="val 12005"/>
            </a:avLst>
          </a:prstGeom>
          <a:solidFill>
            <a:srgbClr val="F5F547"/>
          </a:solidFill>
          <a:ln/>
        </p:spPr>
      </p:sp>
      <p:sp>
        <p:nvSpPr>
          <p:cNvPr id="18" name="Text 16"/>
          <p:cNvSpPr/>
          <p:nvPr/>
        </p:nvSpPr>
        <p:spPr>
          <a:xfrm>
            <a:off x="13018651" y="5003006"/>
            <a:ext cx="88475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49.66%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578804" y="5527596"/>
            <a:ext cx="632460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Sneakers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578804" y="6388060"/>
            <a:ext cx="5295067" cy="262295"/>
          </a:xfrm>
          <a:prstGeom prst="roundRect">
            <a:avLst>
              <a:gd name="adj" fmla="val 12005"/>
            </a:avLst>
          </a:prstGeom>
          <a:solidFill>
            <a:srgbClr val="3E3E3E"/>
          </a:solidFill>
          <a:ln/>
        </p:spPr>
      </p:sp>
      <p:sp>
        <p:nvSpPr>
          <p:cNvPr id="21" name="Shape 19"/>
          <p:cNvSpPr/>
          <p:nvPr/>
        </p:nvSpPr>
        <p:spPr>
          <a:xfrm>
            <a:off x="7578804" y="6388060"/>
            <a:ext cx="2598182" cy="262295"/>
          </a:xfrm>
          <a:prstGeom prst="roundRect">
            <a:avLst>
              <a:gd name="adj" fmla="val 12005"/>
            </a:avLst>
          </a:prstGeom>
          <a:solidFill>
            <a:srgbClr val="F5F547"/>
          </a:solidFill>
          <a:ln/>
        </p:spPr>
      </p:sp>
      <p:sp>
        <p:nvSpPr>
          <p:cNvPr id="22" name="Text 20"/>
          <p:cNvSpPr/>
          <p:nvPr/>
        </p:nvSpPr>
        <p:spPr>
          <a:xfrm>
            <a:off x="13031272" y="6388060"/>
            <a:ext cx="87213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49.07%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578804" y="6912650"/>
            <a:ext cx="632460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Coat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6727269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Contribution by Age Group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213" y="1264920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are the highest revenue contributors, followed closely by Middle-aged customers.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702475"/>
            <a:ext cx="13505974" cy="75633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3967"/>
            <a:ext cx="3828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4: VISUALIZATION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659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7079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visualization was created to present these insights to stakeholders.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688919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49490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040630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4972407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dashboard provides real-time filtering and drill-down capabilities for deeper exploration of the data.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2025-11-01T05:56:47Z</dcterms:created>
  <dcterms:modified xsi:type="dcterms:W3CDTF">2025-11-01T05:56:47Z</dcterms:modified>
</cp:coreProperties>
</file>